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5" r:id="rId6"/>
    <p:sldId id="263" r:id="rId7"/>
    <p:sldId id="264" r:id="rId8"/>
    <p:sldId id="260" r:id="rId9"/>
    <p:sldId id="262" r:id="rId10"/>
    <p:sldId id="25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3423"/>
    <a:srgbClr val="624E34"/>
    <a:srgbClr val="B59974"/>
    <a:srgbClr val="D0B44D"/>
    <a:srgbClr val="57C2DB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14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eg>
</file>

<file path=ppt/media/image4.jpg>
</file>

<file path=ppt/media/image5.jp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38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521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763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743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91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15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86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1152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0563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0577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589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65AAA-9C35-4016-96B3-1F63FCE2F382}" type="datetimeFigureOut">
              <a:rPr lang="en-GB" smtClean="0"/>
              <a:t>03/09/2023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1B5D5-6FEB-45A2-BFDF-C0129AF4FF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484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C7BF60-A84C-12CF-67FF-84D3722DB4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852795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70322162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709559627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10479528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1980958190"/>
                    </a:ext>
                  </a:extLst>
                </a:gridCol>
              </a:tblGrid>
              <a:tr h="171450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5661684"/>
                  </a:ext>
                </a:extLst>
              </a:tr>
              <a:tr h="1714500"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7281346"/>
                  </a:ext>
                </a:extLst>
              </a:tr>
              <a:tr h="1714500"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177263"/>
                  </a:ext>
                </a:extLst>
              </a:tr>
              <a:tr h="1714500"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>
                    <a:lnL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D4231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4514192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1226DC4E-8A89-13DE-E764-0308BCF6F119}"/>
              </a:ext>
            </a:extLst>
          </p:cNvPr>
          <p:cNvSpPr/>
          <p:nvPr/>
        </p:nvSpPr>
        <p:spPr>
          <a:xfrm rot="16200000">
            <a:off x="855981" y="1442719"/>
            <a:ext cx="5158742" cy="2273299"/>
          </a:xfrm>
          <a:prstGeom prst="rect">
            <a:avLst/>
          </a:prstGeom>
          <a:solidFill>
            <a:srgbClr val="B5997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B4DD99-6758-D006-0CD5-A2D3FF0973E9}"/>
              </a:ext>
            </a:extLst>
          </p:cNvPr>
          <p:cNvSpPr/>
          <p:nvPr/>
        </p:nvSpPr>
        <p:spPr>
          <a:xfrm>
            <a:off x="4572000" y="-3"/>
            <a:ext cx="4572000" cy="1699263"/>
          </a:xfrm>
          <a:prstGeom prst="rect">
            <a:avLst/>
          </a:prstGeom>
          <a:solidFill>
            <a:srgbClr val="B5997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276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sand&#10;&#10;Description automatically generated">
            <a:extLst>
              <a:ext uri="{FF2B5EF4-FFF2-40B4-BE49-F238E27FC236}">
                <a16:creationId xmlns:a16="http://schemas.microsoft.com/office/drawing/2014/main" id="{6CECE16A-1027-D38B-25CB-225E76379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8941" y="-894272"/>
            <a:ext cx="6466118" cy="8621490"/>
          </a:xfrm>
          <a:prstGeom prst="ellipse">
            <a:avLst/>
          </a:prstGeom>
          <a:effectLst>
            <a:softEdge rad="901700"/>
          </a:effectLst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C7BF60-A84C-12CF-67FF-84D3722DB475}"/>
              </a:ext>
            </a:extLst>
          </p:cNvPr>
          <p:cNvGraphicFramePr>
            <a:graphicFrameLocks noGrp="1"/>
          </p:cNvGraphicFramePr>
          <p:nvPr/>
        </p:nvGraphicFramePr>
        <p:xfrm>
          <a:off x="3109587" y="1972848"/>
          <a:ext cx="2924826" cy="2912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942">
                  <a:extLst>
                    <a:ext uri="{9D8B030D-6E8A-4147-A177-3AD203B41FA5}">
                      <a16:colId xmlns:a16="http://schemas.microsoft.com/office/drawing/2014/main" val="2703221621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3709559627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1980958190"/>
                    </a:ext>
                  </a:extLst>
                </a:gridCol>
              </a:tblGrid>
              <a:tr h="92189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7281346"/>
                  </a:ext>
                </a:extLst>
              </a:tr>
              <a:tr h="98524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177263"/>
                  </a:ext>
                </a:extLst>
              </a:tr>
              <a:tr h="1005168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4514192"/>
                  </a:ext>
                </a:extLst>
              </a:tr>
            </a:tbl>
          </a:graphicData>
        </a:graphic>
      </p:graphicFrame>
      <p:pic>
        <p:nvPicPr>
          <p:cNvPr id="3" name="Picture 2" descr="A collection of gold coins and chests&#10;&#10;Description automatically generated">
            <a:extLst>
              <a:ext uri="{FF2B5EF4-FFF2-40B4-BE49-F238E27FC236}">
                <a16:creationId xmlns:a16="http://schemas.microsoft.com/office/drawing/2014/main" id="{4FD2E3A7-DBB8-B3CA-E047-DDD31488CC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014" b="58231"/>
          <a:stretch/>
        </p:blipFill>
        <p:spPr>
          <a:xfrm>
            <a:off x="1648691" y="2302048"/>
            <a:ext cx="1173761" cy="1114425"/>
          </a:xfrm>
          <a:prstGeom prst="rect">
            <a:avLst/>
          </a:prstGeom>
        </p:spPr>
      </p:pic>
      <p:pic>
        <p:nvPicPr>
          <p:cNvPr id="9" name="Picture 8" descr="A gold coin with black lines&#10;&#10;Description automatically generated">
            <a:extLst>
              <a:ext uri="{FF2B5EF4-FFF2-40B4-BE49-F238E27FC236}">
                <a16:creationId xmlns:a16="http://schemas.microsoft.com/office/drawing/2014/main" id="{64DCCF8D-B173-0C57-74F8-EC78DBC8EA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3595" y="4722550"/>
            <a:ext cx="325201" cy="325201"/>
          </a:xfrm>
          <a:prstGeom prst="rect">
            <a:avLst/>
          </a:prstGeom>
        </p:spPr>
      </p:pic>
      <p:pic>
        <p:nvPicPr>
          <p:cNvPr id="10" name="Picture 9" descr="A gold coin with black lines&#10;&#10;Description automatically generated">
            <a:extLst>
              <a:ext uri="{FF2B5EF4-FFF2-40B4-BE49-F238E27FC236}">
                <a16:creationId xmlns:a16="http://schemas.microsoft.com/office/drawing/2014/main" id="{0ECAE55D-E065-F68D-B0C4-D70579C2D1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90093" y="3510563"/>
            <a:ext cx="325201" cy="325201"/>
          </a:xfrm>
          <a:prstGeom prst="rect">
            <a:avLst/>
          </a:prstGeom>
        </p:spPr>
      </p:pic>
      <p:pic>
        <p:nvPicPr>
          <p:cNvPr id="11" name="Picture 10" descr="A gold coin with black lines&#10;&#10;Description automatically generated">
            <a:extLst>
              <a:ext uri="{FF2B5EF4-FFF2-40B4-BE49-F238E27FC236}">
                <a16:creationId xmlns:a16="http://schemas.microsoft.com/office/drawing/2014/main" id="{D1E76EEA-BAB6-2914-BE41-1864DB1D66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75054" y="4835432"/>
            <a:ext cx="325201" cy="325201"/>
          </a:xfrm>
          <a:prstGeom prst="rect">
            <a:avLst/>
          </a:prstGeom>
        </p:spPr>
      </p:pic>
      <p:pic>
        <p:nvPicPr>
          <p:cNvPr id="12" name="Picture 11" descr="A gold coin with black lines&#10;&#10;Description automatically generated">
            <a:extLst>
              <a:ext uri="{FF2B5EF4-FFF2-40B4-BE49-F238E27FC236}">
                <a16:creationId xmlns:a16="http://schemas.microsoft.com/office/drawing/2014/main" id="{E801053B-983D-6F7D-7871-7E4C8BA611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65539" y="3853690"/>
            <a:ext cx="325201" cy="325201"/>
          </a:xfrm>
          <a:prstGeom prst="rect">
            <a:avLst/>
          </a:prstGeom>
        </p:spPr>
      </p:pic>
      <p:pic>
        <p:nvPicPr>
          <p:cNvPr id="13" name="Picture 12" descr="A gold coin with black lines&#10;&#10;Description automatically generated">
            <a:extLst>
              <a:ext uri="{FF2B5EF4-FFF2-40B4-BE49-F238E27FC236}">
                <a16:creationId xmlns:a16="http://schemas.microsoft.com/office/drawing/2014/main" id="{61A0556B-C55E-1D26-8C41-BDF12E2CD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72970" y="4059795"/>
            <a:ext cx="325201" cy="325201"/>
          </a:xfrm>
          <a:prstGeom prst="rect">
            <a:avLst/>
          </a:prstGeom>
        </p:spPr>
      </p:pic>
      <p:pic>
        <p:nvPicPr>
          <p:cNvPr id="14" name="Picture 13" descr="A gold coin with black lines&#10;&#10;Description automatically generated">
            <a:extLst>
              <a:ext uri="{FF2B5EF4-FFF2-40B4-BE49-F238E27FC236}">
                <a16:creationId xmlns:a16="http://schemas.microsoft.com/office/drawing/2014/main" id="{518FE172-C978-6929-52C7-0BBDE9D62F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50990" y="4016290"/>
            <a:ext cx="325201" cy="325201"/>
          </a:xfrm>
          <a:prstGeom prst="rect">
            <a:avLst/>
          </a:prstGeom>
        </p:spPr>
      </p:pic>
      <p:pic>
        <p:nvPicPr>
          <p:cNvPr id="15" name="Picture 14" descr="A gold coin with black lines&#10;&#10;Description automatically generated">
            <a:extLst>
              <a:ext uri="{FF2B5EF4-FFF2-40B4-BE49-F238E27FC236}">
                <a16:creationId xmlns:a16="http://schemas.microsoft.com/office/drawing/2014/main" id="{A0FB7D10-76CF-33D1-D8A2-DD604253D9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3147" y="4360847"/>
            <a:ext cx="325201" cy="325201"/>
          </a:xfrm>
          <a:prstGeom prst="rect">
            <a:avLst/>
          </a:prstGeom>
        </p:spPr>
      </p:pic>
      <p:pic>
        <p:nvPicPr>
          <p:cNvPr id="16" name="Picture 15" descr="A gold coin with black lines&#10;&#10;Description automatically generated">
            <a:extLst>
              <a:ext uri="{FF2B5EF4-FFF2-40B4-BE49-F238E27FC236}">
                <a16:creationId xmlns:a16="http://schemas.microsoft.com/office/drawing/2014/main" id="{B46C2C71-5EF5-370C-841B-45F7266189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89039" y="4384997"/>
            <a:ext cx="325201" cy="325201"/>
          </a:xfrm>
          <a:prstGeom prst="rect">
            <a:avLst/>
          </a:prstGeom>
        </p:spPr>
      </p:pic>
      <p:pic>
        <p:nvPicPr>
          <p:cNvPr id="17" name="Picture 16" descr="A gold coin with black lines&#10;&#10;Description automatically generated">
            <a:extLst>
              <a:ext uri="{FF2B5EF4-FFF2-40B4-BE49-F238E27FC236}">
                <a16:creationId xmlns:a16="http://schemas.microsoft.com/office/drawing/2014/main" id="{2FDB5934-1414-4000-EF7A-022CC511A8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52693" y="4780139"/>
            <a:ext cx="325201" cy="3252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EF77FC6-16AF-8CCB-F04B-6B98BAD42CB9}"/>
              </a:ext>
            </a:extLst>
          </p:cNvPr>
          <p:cNvSpPr/>
          <p:nvPr/>
        </p:nvSpPr>
        <p:spPr>
          <a:xfrm>
            <a:off x="3322963" y="3636021"/>
            <a:ext cx="463463" cy="14979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13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sand&#10;&#10;Description automatically generated">
            <a:extLst>
              <a:ext uri="{FF2B5EF4-FFF2-40B4-BE49-F238E27FC236}">
                <a16:creationId xmlns:a16="http://schemas.microsoft.com/office/drawing/2014/main" id="{6CECE16A-1027-D38B-25CB-225E76379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8941" y="-894272"/>
            <a:ext cx="6466118" cy="8621490"/>
          </a:xfrm>
          <a:prstGeom prst="ellipse">
            <a:avLst/>
          </a:prstGeom>
          <a:effectLst>
            <a:softEdge rad="901700"/>
          </a:effectLst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C7BF60-A84C-12CF-67FF-84D3722DB4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115833"/>
              </p:ext>
            </p:extLst>
          </p:nvPr>
        </p:nvGraphicFramePr>
        <p:xfrm>
          <a:off x="3555485" y="1960322"/>
          <a:ext cx="2924826" cy="2912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942">
                  <a:extLst>
                    <a:ext uri="{9D8B030D-6E8A-4147-A177-3AD203B41FA5}">
                      <a16:colId xmlns:a16="http://schemas.microsoft.com/office/drawing/2014/main" val="2703221621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3709559627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1980958190"/>
                    </a:ext>
                  </a:extLst>
                </a:gridCol>
              </a:tblGrid>
              <a:tr h="92189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7281346"/>
                  </a:ext>
                </a:extLst>
              </a:tr>
              <a:tr h="98524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177263"/>
                  </a:ext>
                </a:extLst>
              </a:tr>
              <a:tr h="1005168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4514192"/>
                  </a:ext>
                </a:extLst>
              </a:tr>
            </a:tbl>
          </a:graphicData>
        </a:graphic>
      </p:graphicFrame>
      <p:pic>
        <p:nvPicPr>
          <p:cNvPr id="21" name="Picture 20" descr="A cartoon of a person in a pirate garment&#10;&#10;Description automatically generated">
            <a:extLst>
              <a:ext uri="{FF2B5EF4-FFF2-40B4-BE49-F238E27FC236}">
                <a16:creationId xmlns:a16="http://schemas.microsoft.com/office/drawing/2014/main" id="{B3312253-F528-63F1-B761-F8BC934161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43"/>
          <a:stretch/>
        </p:blipFill>
        <p:spPr>
          <a:xfrm>
            <a:off x="927999" y="1960322"/>
            <a:ext cx="2788303" cy="270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554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sand&#10;&#10;Description automatically generated">
            <a:extLst>
              <a:ext uri="{FF2B5EF4-FFF2-40B4-BE49-F238E27FC236}">
                <a16:creationId xmlns:a16="http://schemas.microsoft.com/office/drawing/2014/main" id="{6CECE16A-1027-D38B-25CB-225E76379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8941" y="-894272"/>
            <a:ext cx="6466118" cy="8621490"/>
          </a:xfrm>
          <a:prstGeom prst="ellipse">
            <a:avLst/>
          </a:prstGeom>
          <a:effectLst>
            <a:softEdge rad="901700"/>
          </a:effectLst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C7BF60-A84C-12CF-67FF-84D3722DB4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100489"/>
              </p:ext>
            </p:extLst>
          </p:nvPr>
        </p:nvGraphicFramePr>
        <p:xfrm>
          <a:off x="3109587" y="1972848"/>
          <a:ext cx="2924826" cy="2912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942">
                  <a:extLst>
                    <a:ext uri="{9D8B030D-6E8A-4147-A177-3AD203B41FA5}">
                      <a16:colId xmlns:a16="http://schemas.microsoft.com/office/drawing/2014/main" val="2703221621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3709559627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1980958190"/>
                    </a:ext>
                  </a:extLst>
                </a:gridCol>
              </a:tblGrid>
              <a:tr h="92189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7281346"/>
                  </a:ext>
                </a:extLst>
              </a:tr>
              <a:tr h="98524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177263"/>
                  </a:ext>
                </a:extLst>
              </a:tr>
              <a:tr h="1005168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4514192"/>
                  </a:ext>
                </a:extLst>
              </a:tr>
            </a:tbl>
          </a:graphicData>
        </a:graphic>
      </p:graphicFrame>
      <p:pic>
        <p:nvPicPr>
          <p:cNvPr id="4" name="Picture 3" descr="A cartoon of a person in a pirate garment&#10;&#10;Description automatically generated">
            <a:extLst>
              <a:ext uri="{FF2B5EF4-FFF2-40B4-BE49-F238E27FC236}">
                <a16:creationId xmlns:a16="http://schemas.microsoft.com/office/drawing/2014/main" id="{47104EF5-A561-E884-BF69-EDF5BD4978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43"/>
          <a:stretch/>
        </p:blipFill>
        <p:spPr>
          <a:xfrm>
            <a:off x="5888816" y="1336200"/>
            <a:ext cx="2243875" cy="217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286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sand&#10;&#10;Description automatically generated">
            <a:extLst>
              <a:ext uri="{FF2B5EF4-FFF2-40B4-BE49-F238E27FC236}">
                <a16:creationId xmlns:a16="http://schemas.microsoft.com/office/drawing/2014/main" id="{6CECE16A-1027-D38B-25CB-225E76379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8941" y="-894272"/>
            <a:ext cx="6466118" cy="8621490"/>
          </a:xfrm>
          <a:prstGeom prst="ellipse">
            <a:avLst/>
          </a:prstGeom>
          <a:effectLst>
            <a:softEdge rad="901700"/>
          </a:effectLst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C7BF60-A84C-12CF-67FF-84D3722DB475}"/>
              </a:ext>
            </a:extLst>
          </p:cNvPr>
          <p:cNvGraphicFramePr>
            <a:graphicFrameLocks noGrp="1"/>
          </p:cNvGraphicFramePr>
          <p:nvPr/>
        </p:nvGraphicFramePr>
        <p:xfrm>
          <a:off x="3109587" y="1972848"/>
          <a:ext cx="2924826" cy="2912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942">
                  <a:extLst>
                    <a:ext uri="{9D8B030D-6E8A-4147-A177-3AD203B41FA5}">
                      <a16:colId xmlns:a16="http://schemas.microsoft.com/office/drawing/2014/main" val="2703221621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3709559627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1980958190"/>
                    </a:ext>
                  </a:extLst>
                </a:gridCol>
              </a:tblGrid>
              <a:tr h="92189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7281346"/>
                  </a:ext>
                </a:extLst>
              </a:tr>
              <a:tr h="98524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177263"/>
                  </a:ext>
                </a:extLst>
              </a:tr>
              <a:tr h="1005168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4514192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8911070-0EC1-DD38-6C8C-AA0038B163EF}"/>
              </a:ext>
            </a:extLst>
          </p:cNvPr>
          <p:cNvSpPr/>
          <p:nvPr/>
        </p:nvSpPr>
        <p:spPr>
          <a:xfrm>
            <a:off x="2148214" y="792376"/>
            <a:ext cx="419622" cy="10113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olorful parrot with a pirate hat&#10;&#10;Description automatically generated">
            <a:extLst>
              <a:ext uri="{FF2B5EF4-FFF2-40B4-BE49-F238E27FC236}">
                <a16:creationId xmlns:a16="http://schemas.microsoft.com/office/drawing/2014/main" id="{65611671-9C78-5FD6-B0F4-FE06CB180BC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963" y="792376"/>
            <a:ext cx="2194299" cy="19382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6D6B2F-0631-3294-2256-33E43548CB2B}"/>
              </a:ext>
            </a:extLst>
          </p:cNvPr>
          <p:cNvSpPr txBox="1"/>
          <p:nvPr/>
        </p:nvSpPr>
        <p:spPr>
          <a:xfrm>
            <a:off x="1147402" y="2701348"/>
            <a:ext cx="200162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latin typeface="Baskerville Old Face" panose="020F0502020204030204" pitchFamily="18" charset="0"/>
              </a:rPr>
              <a:t>“</a:t>
            </a:r>
            <a:r>
              <a:rPr lang="en-US" sz="2200" b="1" dirty="0" err="1">
                <a:latin typeface="Baskerville Old Face" panose="020F0502020204030204" pitchFamily="18" charset="0"/>
              </a:rPr>
              <a:t>Arrr</a:t>
            </a:r>
            <a:r>
              <a:rPr lang="en-US" sz="2200" b="1" dirty="0">
                <a:latin typeface="Baskerville Old Face" panose="020F0502020204030204" pitchFamily="18" charset="0"/>
              </a:rPr>
              <a:t>! Remember it’s easiest if you imagine the paths you want to walk!”</a:t>
            </a:r>
            <a:endParaRPr lang="en-GB" sz="2200" b="1" dirty="0">
              <a:latin typeface="Baskerville Old Face" panose="020F0502020204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066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sand&#10;&#10;Description automatically generated">
            <a:extLst>
              <a:ext uri="{FF2B5EF4-FFF2-40B4-BE49-F238E27FC236}">
                <a16:creationId xmlns:a16="http://schemas.microsoft.com/office/drawing/2014/main" id="{6CECE16A-1027-D38B-25CB-225E76379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8941" y="-894272"/>
            <a:ext cx="6466118" cy="8621490"/>
          </a:xfrm>
          <a:prstGeom prst="ellipse">
            <a:avLst/>
          </a:prstGeom>
          <a:effectLst>
            <a:softEdge rad="90170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8911070-0EC1-DD38-6C8C-AA0038B163EF}"/>
              </a:ext>
            </a:extLst>
          </p:cNvPr>
          <p:cNvSpPr/>
          <p:nvPr/>
        </p:nvSpPr>
        <p:spPr>
          <a:xfrm>
            <a:off x="2148214" y="792376"/>
            <a:ext cx="419622" cy="10113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olorful parrot with a pirate hat&#10;&#10;Description automatically generated">
            <a:extLst>
              <a:ext uri="{FF2B5EF4-FFF2-40B4-BE49-F238E27FC236}">
                <a16:creationId xmlns:a16="http://schemas.microsoft.com/office/drawing/2014/main" id="{65611671-9C78-5FD6-B0F4-FE06CB180BC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963" y="792376"/>
            <a:ext cx="2194299" cy="19382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6D6B2F-0631-3294-2256-33E43548CB2B}"/>
              </a:ext>
            </a:extLst>
          </p:cNvPr>
          <p:cNvSpPr txBox="1"/>
          <p:nvPr/>
        </p:nvSpPr>
        <p:spPr>
          <a:xfrm>
            <a:off x="2815486" y="1650748"/>
            <a:ext cx="400833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Baskerville Old Face" panose="020F0502020204030204" pitchFamily="18" charset="0"/>
              </a:rPr>
              <a:t>The captain will show you the gold coins twice: once slowly, once more quickly.</a:t>
            </a:r>
          </a:p>
          <a:p>
            <a:pPr algn="ctr"/>
            <a:r>
              <a:rPr lang="en-US" b="1" dirty="0">
                <a:latin typeface="Baskerville Old Face" panose="020F0502020204030204" pitchFamily="18" charset="0"/>
              </a:rPr>
              <a:t>After you walked to these gold coins several times, the captain will hide them at different locations.</a:t>
            </a:r>
          </a:p>
          <a:p>
            <a:pPr algn="ctr"/>
            <a:endParaRPr lang="en-US" b="1" dirty="0">
              <a:latin typeface="Baskerville Old Face" panose="020F0502020204030204" pitchFamily="18" charset="0"/>
            </a:endParaRPr>
          </a:p>
          <a:p>
            <a:pPr algn="ctr"/>
            <a:r>
              <a:rPr lang="en-US" b="1" dirty="0">
                <a:latin typeface="Baskerville Old Face" panose="020F0502020204030204" pitchFamily="18" charset="0"/>
              </a:rPr>
              <a:t>Tips:</a:t>
            </a:r>
          </a:p>
          <a:p>
            <a:pPr marL="457200" indent="-457200" algn="ctr">
              <a:buAutoNum type="arabicPeriod"/>
            </a:pPr>
            <a:r>
              <a:rPr lang="en-US" b="1" dirty="0" err="1">
                <a:latin typeface="Baskerville Old Face" panose="020F0502020204030204" pitchFamily="18" charset="0"/>
              </a:rPr>
              <a:t>Visualise</a:t>
            </a:r>
            <a:r>
              <a:rPr lang="en-US" b="1" dirty="0">
                <a:latin typeface="Baskerville Old Face" panose="020F0502020204030204" pitchFamily="18" charset="0"/>
              </a:rPr>
              <a:t> which paths you want to walk on while you can see the gold coins.</a:t>
            </a:r>
          </a:p>
          <a:p>
            <a:pPr marL="457200" indent="-457200" algn="ctr">
              <a:buAutoNum type="arabicPeriod"/>
            </a:pPr>
            <a:r>
              <a:rPr lang="en-US" b="1" dirty="0">
                <a:latin typeface="Baskerville Old Face" panose="020F0502020204030204" pitchFamily="18" charset="0"/>
              </a:rPr>
              <a:t>You will be rewarded more if you always use the same paths.</a:t>
            </a:r>
          </a:p>
          <a:p>
            <a:pPr algn="ctr">
              <a:lnSpc>
                <a:spcPct val="150000"/>
              </a:lnSpc>
            </a:pPr>
            <a:r>
              <a:rPr lang="en-US" sz="2800" b="1" dirty="0">
                <a:latin typeface="Baskerville Old Face" panose="020F0502020204030204" pitchFamily="18" charset="0"/>
              </a:rPr>
              <a:t>Press 1 to start!</a:t>
            </a:r>
          </a:p>
          <a:p>
            <a:pPr marL="457200" indent="-457200" algn="ctr">
              <a:buAutoNum type="arabicPeriod"/>
            </a:pPr>
            <a:endParaRPr lang="en-GB" b="1" dirty="0">
              <a:latin typeface="Baskerville Old Face" panose="020F0502020204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9956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sand&#10;&#10;Description automatically generated">
            <a:extLst>
              <a:ext uri="{FF2B5EF4-FFF2-40B4-BE49-F238E27FC236}">
                <a16:creationId xmlns:a16="http://schemas.microsoft.com/office/drawing/2014/main" id="{6CECE16A-1027-D38B-25CB-225E76379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8941" y="-894272"/>
            <a:ext cx="6466118" cy="8621490"/>
          </a:xfrm>
          <a:prstGeom prst="ellipse">
            <a:avLst/>
          </a:prstGeom>
          <a:effectLst>
            <a:softEdge rad="901700"/>
          </a:effectLst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C7BF60-A84C-12CF-67FF-84D3722DB475}"/>
              </a:ext>
            </a:extLst>
          </p:cNvPr>
          <p:cNvGraphicFramePr>
            <a:graphicFrameLocks noGrp="1"/>
          </p:cNvGraphicFramePr>
          <p:nvPr/>
        </p:nvGraphicFramePr>
        <p:xfrm>
          <a:off x="3109587" y="1972848"/>
          <a:ext cx="2924826" cy="2912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942">
                  <a:extLst>
                    <a:ext uri="{9D8B030D-6E8A-4147-A177-3AD203B41FA5}">
                      <a16:colId xmlns:a16="http://schemas.microsoft.com/office/drawing/2014/main" val="2703221621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3709559627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1980958190"/>
                    </a:ext>
                  </a:extLst>
                </a:gridCol>
              </a:tblGrid>
              <a:tr h="92189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7281346"/>
                  </a:ext>
                </a:extLst>
              </a:tr>
              <a:tr h="98524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177263"/>
                  </a:ext>
                </a:extLst>
              </a:tr>
              <a:tr h="1005168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4514192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8911070-0EC1-DD38-6C8C-AA0038B163EF}"/>
              </a:ext>
            </a:extLst>
          </p:cNvPr>
          <p:cNvSpPr/>
          <p:nvPr/>
        </p:nvSpPr>
        <p:spPr>
          <a:xfrm>
            <a:off x="2148214" y="792376"/>
            <a:ext cx="419622" cy="10113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olorful parrot with a pirate hat&#10;&#10;Description automatically generated">
            <a:extLst>
              <a:ext uri="{FF2B5EF4-FFF2-40B4-BE49-F238E27FC236}">
                <a16:creationId xmlns:a16="http://schemas.microsoft.com/office/drawing/2014/main" id="{65611671-9C78-5FD6-B0F4-FE06CB180BC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963" y="792376"/>
            <a:ext cx="2194299" cy="193829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AE2EBC7-55C3-1686-A801-1F5F9CC903CA}"/>
              </a:ext>
            </a:extLst>
          </p:cNvPr>
          <p:cNvSpPr/>
          <p:nvPr/>
        </p:nvSpPr>
        <p:spPr>
          <a:xfrm rot="16200000">
            <a:off x="3115848" y="2940485"/>
            <a:ext cx="2912303" cy="951975"/>
          </a:xfrm>
          <a:prstGeom prst="rect">
            <a:avLst/>
          </a:prstGeom>
          <a:solidFill>
            <a:srgbClr val="B5997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49F9A5A-353E-A0C2-B855-0CF6D569887C}"/>
              </a:ext>
            </a:extLst>
          </p:cNvPr>
          <p:cNvGrpSpPr/>
          <p:nvPr/>
        </p:nvGrpSpPr>
        <p:grpSpPr>
          <a:xfrm>
            <a:off x="1485169" y="2980166"/>
            <a:ext cx="993167" cy="1653541"/>
            <a:chOff x="4889245" y="935552"/>
            <a:chExt cx="2413510" cy="4553606"/>
          </a:xfrm>
        </p:grpSpPr>
        <p:pic>
          <p:nvPicPr>
            <p:cNvPr id="14" name="Picture 13" descr="A black background with a black square&#10;&#10;Description automatically generated">
              <a:extLst>
                <a:ext uri="{FF2B5EF4-FFF2-40B4-BE49-F238E27FC236}">
                  <a16:creationId xmlns:a16="http://schemas.microsoft.com/office/drawing/2014/main" id="{25F8F781-3B0E-E5A3-5CE8-693AFFFDF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9245" y="2053391"/>
              <a:ext cx="2413510" cy="2526684"/>
            </a:xfrm>
            <a:prstGeom prst="rect">
              <a:avLst/>
            </a:prstGeom>
          </p:spPr>
        </p:pic>
        <p:sp>
          <p:nvSpPr>
            <p:cNvPr id="15" name="Arrow: Down 14">
              <a:extLst>
                <a:ext uri="{FF2B5EF4-FFF2-40B4-BE49-F238E27FC236}">
                  <a16:creationId xmlns:a16="http://schemas.microsoft.com/office/drawing/2014/main" id="{842BF4A8-F069-5915-7E8C-A2C089946AF2}"/>
                </a:ext>
              </a:extLst>
            </p:cNvPr>
            <p:cNvSpPr/>
            <p:nvPr/>
          </p:nvSpPr>
          <p:spPr>
            <a:xfrm>
              <a:off x="5782235" y="4899636"/>
              <a:ext cx="627529" cy="589522"/>
            </a:xfrm>
            <a:prstGeom prst="downArrow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Arrow: Down 15">
              <a:extLst>
                <a:ext uri="{FF2B5EF4-FFF2-40B4-BE49-F238E27FC236}">
                  <a16:creationId xmlns:a16="http://schemas.microsoft.com/office/drawing/2014/main" id="{9D4B7F1F-C4EA-5B56-A7EC-72A0B4DACC76}"/>
                </a:ext>
              </a:extLst>
            </p:cNvPr>
            <p:cNvSpPr/>
            <p:nvPr/>
          </p:nvSpPr>
          <p:spPr>
            <a:xfrm rot="10800000">
              <a:off x="5782235" y="935552"/>
              <a:ext cx="627529" cy="589522"/>
            </a:xfrm>
            <a:prstGeom prst="downArrow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443C4C3-6AC9-38F9-889F-79BF713B489A}"/>
                </a:ext>
              </a:extLst>
            </p:cNvPr>
            <p:cNvGrpSpPr/>
            <p:nvPr/>
          </p:nvGrpSpPr>
          <p:grpSpPr>
            <a:xfrm flipV="1">
              <a:off x="5651539" y="1663603"/>
              <a:ext cx="888919" cy="190054"/>
              <a:chOff x="8863106" y="855752"/>
              <a:chExt cx="1683789" cy="360000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B69CDB8-C4AA-FEFE-A9E6-45B79798EE77}"/>
                  </a:ext>
                </a:extLst>
              </p:cNvPr>
              <p:cNvSpPr/>
              <p:nvPr/>
            </p:nvSpPr>
            <p:spPr>
              <a:xfrm>
                <a:off x="8863106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CD77A59A-9190-11AF-4D88-31CB1DAA6ACB}"/>
                  </a:ext>
                </a:extLst>
              </p:cNvPr>
              <p:cNvSpPr/>
              <p:nvPr/>
            </p:nvSpPr>
            <p:spPr>
              <a:xfrm>
                <a:off x="9304369" y="855752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6BF97A5B-4ACC-A525-54DA-B67F0C19371C}"/>
                  </a:ext>
                </a:extLst>
              </p:cNvPr>
              <p:cNvSpPr/>
              <p:nvPr/>
            </p:nvSpPr>
            <p:spPr>
              <a:xfrm>
                <a:off x="9745632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620BDCAA-BC33-D0F5-B1E9-A86E95219ED4}"/>
                  </a:ext>
                </a:extLst>
              </p:cNvPr>
              <p:cNvSpPr/>
              <p:nvPr/>
            </p:nvSpPr>
            <p:spPr>
              <a:xfrm>
                <a:off x="10186895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9316BC7-1301-6CDD-B3D1-CE6453097CE5}"/>
                </a:ext>
              </a:extLst>
            </p:cNvPr>
            <p:cNvGrpSpPr/>
            <p:nvPr/>
          </p:nvGrpSpPr>
          <p:grpSpPr>
            <a:xfrm flipV="1">
              <a:off x="5630088" y="4619066"/>
              <a:ext cx="888919" cy="190054"/>
              <a:chOff x="8863106" y="855752"/>
              <a:chExt cx="1683789" cy="360000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E3FB25E-5991-E753-B8E0-CF08D4ED8CBE}"/>
                  </a:ext>
                </a:extLst>
              </p:cNvPr>
              <p:cNvSpPr/>
              <p:nvPr/>
            </p:nvSpPr>
            <p:spPr>
              <a:xfrm>
                <a:off x="8863106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B184969-0FC7-DE20-E2B9-A7A36E6BB392}"/>
                  </a:ext>
                </a:extLst>
              </p:cNvPr>
              <p:cNvSpPr/>
              <p:nvPr/>
            </p:nvSpPr>
            <p:spPr>
              <a:xfrm>
                <a:off x="9304369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AF69F15-FF44-CCD3-0907-F1CE6DBA2CD0}"/>
                  </a:ext>
                </a:extLst>
              </p:cNvPr>
              <p:cNvSpPr/>
              <p:nvPr/>
            </p:nvSpPr>
            <p:spPr>
              <a:xfrm>
                <a:off x="9745632" y="855752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39E27648-CDE4-E391-A1D1-26134361C453}"/>
                  </a:ext>
                </a:extLst>
              </p:cNvPr>
              <p:cNvSpPr/>
              <p:nvPr/>
            </p:nvSpPr>
            <p:spPr>
              <a:xfrm>
                <a:off x="10186895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5031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sand&#10;&#10;Description automatically generated">
            <a:extLst>
              <a:ext uri="{FF2B5EF4-FFF2-40B4-BE49-F238E27FC236}">
                <a16:creationId xmlns:a16="http://schemas.microsoft.com/office/drawing/2014/main" id="{6CECE16A-1027-D38B-25CB-225E76379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8941" y="-894272"/>
            <a:ext cx="6466118" cy="8621490"/>
          </a:xfrm>
          <a:prstGeom prst="ellipse">
            <a:avLst/>
          </a:prstGeom>
          <a:effectLst>
            <a:softEdge rad="901700"/>
          </a:effectLst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C7BF60-A84C-12CF-67FF-84D3722DB475}"/>
              </a:ext>
            </a:extLst>
          </p:cNvPr>
          <p:cNvGraphicFramePr>
            <a:graphicFrameLocks noGrp="1"/>
          </p:cNvGraphicFramePr>
          <p:nvPr/>
        </p:nvGraphicFramePr>
        <p:xfrm>
          <a:off x="3109587" y="1972848"/>
          <a:ext cx="2924826" cy="2912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942">
                  <a:extLst>
                    <a:ext uri="{9D8B030D-6E8A-4147-A177-3AD203B41FA5}">
                      <a16:colId xmlns:a16="http://schemas.microsoft.com/office/drawing/2014/main" val="2703221621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3709559627"/>
                    </a:ext>
                  </a:extLst>
                </a:gridCol>
                <a:gridCol w="974942">
                  <a:extLst>
                    <a:ext uri="{9D8B030D-6E8A-4147-A177-3AD203B41FA5}">
                      <a16:colId xmlns:a16="http://schemas.microsoft.com/office/drawing/2014/main" val="1980958190"/>
                    </a:ext>
                  </a:extLst>
                </a:gridCol>
              </a:tblGrid>
              <a:tr h="92189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7281346"/>
                  </a:ext>
                </a:extLst>
              </a:tr>
              <a:tr h="98524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177263"/>
                  </a:ext>
                </a:extLst>
              </a:tr>
              <a:tr h="1005168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GB" sz="1400" b="1" kern="12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900" dirty="0">
                        <a:ln w="38100">
                          <a:solidFill>
                            <a:sysClr val="windowText" lastClr="000000"/>
                          </a:solidFill>
                        </a:ln>
                        <a:solidFill>
                          <a:srgbClr val="B59974"/>
                        </a:solidFill>
                      </a:endParaRPr>
                    </a:p>
                  </a:txBody>
                  <a:tcPr marL="46168" marR="46168" marT="23084" marB="23084">
                    <a:lnL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B599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4514192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8911070-0EC1-DD38-6C8C-AA0038B163EF}"/>
              </a:ext>
            </a:extLst>
          </p:cNvPr>
          <p:cNvSpPr/>
          <p:nvPr/>
        </p:nvSpPr>
        <p:spPr>
          <a:xfrm>
            <a:off x="2148214" y="792376"/>
            <a:ext cx="419622" cy="10113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olorful parrot with a pirate hat&#10;&#10;Description automatically generated">
            <a:extLst>
              <a:ext uri="{FF2B5EF4-FFF2-40B4-BE49-F238E27FC236}">
                <a16:creationId xmlns:a16="http://schemas.microsoft.com/office/drawing/2014/main" id="{65611671-9C78-5FD6-B0F4-FE06CB180BC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963" y="792376"/>
            <a:ext cx="2194299" cy="193829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AE2EBC7-55C3-1686-A801-1F5F9CC903CA}"/>
              </a:ext>
            </a:extLst>
          </p:cNvPr>
          <p:cNvSpPr/>
          <p:nvPr/>
        </p:nvSpPr>
        <p:spPr>
          <a:xfrm>
            <a:off x="3109587" y="2877837"/>
            <a:ext cx="2912303" cy="995444"/>
          </a:xfrm>
          <a:prstGeom prst="rect">
            <a:avLst/>
          </a:prstGeom>
          <a:solidFill>
            <a:srgbClr val="B5997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2E49F2-C3A1-1B56-8686-5FE35B62053F}"/>
              </a:ext>
            </a:extLst>
          </p:cNvPr>
          <p:cNvGrpSpPr/>
          <p:nvPr/>
        </p:nvGrpSpPr>
        <p:grpSpPr>
          <a:xfrm>
            <a:off x="1169123" y="3008513"/>
            <a:ext cx="1756117" cy="980065"/>
            <a:chOff x="3843023" y="2053391"/>
            <a:chExt cx="4527404" cy="2526684"/>
          </a:xfrm>
        </p:grpSpPr>
        <p:pic>
          <p:nvPicPr>
            <p:cNvPr id="56" name="Picture 55" descr="A black background with a black square&#10;&#10;Description automatically generated">
              <a:extLst>
                <a:ext uri="{FF2B5EF4-FFF2-40B4-BE49-F238E27FC236}">
                  <a16:creationId xmlns:a16="http://schemas.microsoft.com/office/drawing/2014/main" id="{1FB9DB82-6078-C64F-3D03-0AB651FCB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9245" y="2053391"/>
              <a:ext cx="2413510" cy="2526684"/>
            </a:xfrm>
            <a:prstGeom prst="rect">
              <a:avLst/>
            </a:prstGeom>
          </p:spPr>
        </p:pic>
        <p:sp>
          <p:nvSpPr>
            <p:cNvPr id="57" name="Arrow: Down 56">
              <a:extLst>
                <a:ext uri="{FF2B5EF4-FFF2-40B4-BE49-F238E27FC236}">
                  <a16:creationId xmlns:a16="http://schemas.microsoft.com/office/drawing/2014/main" id="{CF0E09C9-ACAB-BCD5-CA15-8C5922A43FBE}"/>
                </a:ext>
              </a:extLst>
            </p:cNvPr>
            <p:cNvSpPr/>
            <p:nvPr/>
          </p:nvSpPr>
          <p:spPr>
            <a:xfrm rot="16200000">
              <a:off x="7637004" y="3134238"/>
              <a:ext cx="627529" cy="589522"/>
            </a:xfrm>
            <a:prstGeom prst="downArrow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Arrow: Down 57">
              <a:extLst>
                <a:ext uri="{FF2B5EF4-FFF2-40B4-BE49-F238E27FC236}">
                  <a16:creationId xmlns:a16="http://schemas.microsoft.com/office/drawing/2014/main" id="{5365E705-1944-6CA5-BCF7-6700421F236C}"/>
                </a:ext>
              </a:extLst>
            </p:cNvPr>
            <p:cNvSpPr/>
            <p:nvPr/>
          </p:nvSpPr>
          <p:spPr>
            <a:xfrm rot="5400000">
              <a:off x="3930173" y="3134239"/>
              <a:ext cx="627529" cy="589522"/>
            </a:xfrm>
            <a:prstGeom prst="downArrow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B1576CB2-AC5A-EA10-D9CE-6BBB6A026C8A}"/>
                </a:ext>
              </a:extLst>
            </p:cNvPr>
            <p:cNvGrpSpPr/>
            <p:nvPr/>
          </p:nvGrpSpPr>
          <p:grpSpPr>
            <a:xfrm flipV="1">
              <a:off x="3843023" y="2805494"/>
              <a:ext cx="888919" cy="190054"/>
              <a:chOff x="8863106" y="855752"/>
              <a:chExt cx="1683789" cy="360000"/>
            </a:xfrm>
          </p:grpSpPr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7ADDB233-E362-DF18-0D4D-0ABE2D8696AD}"/>
                  </a:ext>
                </a:extLst>
              </p:cNvPr>
              <p:cNvSpPr/>
              <p:nvPr/>
            </p:nvSpPr>
            <p:spPr>
              <a:xfrm>
                <a:off x="8863106" y="855752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8E1A8652-EFD1-30EC-9180-3F619D032EF1}"/>
                  </a:ext>
                </a:extLst>
              </p:cNvPr>
              <p:cNvSpPr/>
              <p:nvPr/>
            </p:nvSpPr>
            <p:spPr>
              <a:xfrm>
                <a:off x="9304369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188C3EF0-D0C5-94C8-0742-72788C4813CE}"/>
                  </a:ext>
                </a:extLst>
              </p:cNvPr>
              <p:cNvSpPr/>
              <p:nvPr/>
            </p:nvSpPr>
            <p:spPr>
              <a:xfrm>
                <a:off x="9745632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CA3B3BD4-ED49-C20E-318C-C75C8DFC1ED9}"/>
                  </a:ext>
                </a:extLst>
              </p:cNvPr>
              <p:cNvSpPr/>
              <p:nvPr/>
            </p:nvSpPr>
            <p:spPr>
              <a:xfrm>
                <a:off x="10186895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DFE4B441-69A4-B1C9-4AA4-699CC2345DCC}"/>
                </a:ext>
              </a:extLst>
            </p:cNvPr>
            <p:cNvGrpSpPr/>
            <p:nvPr/>
          </p:nvGrpSpPr>
          <p:grpSpPr>
            <a:xfrm flipV="1">
              <a:off x="7481508" y="2815769"/>
              <a:ext cx="888919" cy="190054"/>
              <a:chOff x="8863106" y="855752"/>
              <a:chExt cx="1683789" cy="360000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826B038-AD0A-7C2B-0DDA-6D03FC2BBA7D}"/>
                  </a:ext>
                </a:extLst>
              </p:cNvPr>
              <p:cNvSpPr/>
              <p:nvPr/>
            </p:nvSpPr>
            <p:spPr>
              <a:xfrm>
                <a:off x="8863106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28030603-9030-86CC-3212-5DEE7FD29629}"/>
                  </a:ext>
                </a:extLst>
              </p:cNvPr>
              <p:cNvSpPr/>
              <p:nvPr/>
            </p:nvSpPr>
            <p:spPr>
              <a:xfrm>
                <a:off x="9304369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8A231544-C5C1-8793-C342-28A8D75DC71C}"/>
                  </a:ext>
                </a:extLst>
              </p:cNvPr>
              <p:cNvSpPr/>
              <p:nvPr/>
            </p:nvSpPr>
            <p:spPr>
              <a:xfrm>
                <a:off x="9745632" y="855752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51F5AD6F-A73E-CBE6-94D5-56714D83A9B3}"/>
                  </a:ext>
                </a:extLst>
              </p:cNvPr>
              <p:cNvSpPr/>
              <p:nvPr/>
            </p:nvSpPr>
            <p:spPr>
              <a:xfrm>
                <a:off x="10186895" y="855752"/>
                <a:ext cx="360000" cy="360000"/>
              </a:xfrm>
              <a:prstGeom prst="ellipse">
                <a:avLst/>
              </a:prstGeom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5341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sand&#10;&#10;Description automatically generated">
            <a:extLst>
              <a:ext uri="{FF2B5EF4-FFF2-40B4-BE49-F238E27FC236}">
                <a16:creationId xmlns:a16="http://schemas.microsoft.com/office/drawing/2014/main" id="{6CECE16A-1027-D38B-25CB-225E76379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8941" y="-894273"/>
            <a:ext cx="6466118" cy="8621490"/>
          </a:xfrm>
          <a:prstGeom prst="ellipse">
            <a:avLst/>
          </a:prstGeom>
          <a:effectLst>
            <a:softEdge rad="901700"/>
          </a:effectLst>
        </p:spPr>
      </p:pic>
      <p:pic>
        <p:nvPicPr>
          <p:cNvPr id="4" name="Picture 3" descr="A cartoon of a person in a pirate garment&#10;&#10;Description automatically generated">
            <a:extLst>
              <a:ext uri="{FF2B5EF4-FFF2-40B4-BE49-F238E27FC236}">
                <a16:creationId xmlns:a16="http://schemas.microsoft.com/office/drawing/2014/main" id="{47104EF5-A561-E884-BF69-EDF5BD4978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43"/>
          <a:stretch/>
        </p:blipFill>
        <p:spPr>
          <a:xfrm>
            <a:off x="5888816" y="1336200"/>
            <a:ext cx="2243875" cy="21751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405205-9595-2953-B4EC-41014B15690F}"/>
              </a:ext>
            </a:extLst>
          </p:cNvPr>
          <p:cNvSpPr txBox="1"/>
          <p:nvPr/>
        </p:nvSpPr>
        <p:spPr>
          <a:xfrm>
            <a:off x="1762455" y="2139199"/>
            <a:ext cx="449684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413423"/>
                </a:solidFill>
                <a:latin typeface="Lucida Handwriting" panose="020F0502020204030204" pitchFamily="66" charset="0"/>
                <a:cs typeface="Cavolini" panose="020B0502040204020203" pitchFamily="66" charset="0"/>
              </a:rPr>
              <a:t>Ahoy, ye scallywag! New gold coins be </a:t>
            </a:r>
            <a:r>
              <a:rPr lang="en-US" sz="4000" dirty="0" err="1">
                <a:solidFill>
                  <a:srgbClr val="413423"/>
                </a:solidFill>
                <a:latin typeface="Lucida Handwriting" panose="020F0502020204030204" pitchFamily="66" charset="0"/>
                <a:cs typeface="Cavolini" panose="020B0502040204020203" pitchFamily="66" charset="0"/>
              </a:rPr>
              <a:t>rollin</a:t>
            </a:r>
            <a:r>
              <a:rPr lang="en-US" sz="4000" dirty="0">
                <a:solidFill>
                  <a:srgbClr val="413423"/>
                </a:solidFill>
                <a:latin typeface="Lucida Handwriting" panose="020F0502020204030204" pitchFamily="66" charset="0"/>
                <a:cs typeface="Cavolini" panose="020B0502040204020203" pitchFamily="66" charset="0"/>
              </a:rPr>
              <a:t>’ in!</a:t>
            </a:r>
            <a:endParaRPr lang="en-GB" sz="4000" dirty="0">
              <a:solidFill>
                <a:srgbClr val="413423"/>
              </a:solidFill>
              <a:latin typeface="Lucida Handwriting" panose="020F0502020204030204" pitchFamily="66" charset="0"/>
              <a:cs typeface="Cavolini" panose="020B0502040204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4591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sand&#10;&#10;Description automatically generated">
            <a:extLst>
              <a:ext uri="{FF2B5EF4-FFF2-40B4-BE49-F238E27FC236}">
                <a16:creationId xmlns:a16="http://schemas.microsoft.com/office/drawing/2014/main" id="{6CECE16A-1027-D38B-25CB-225E76379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8941" y="-894273"/>
            <a:ext cx="6466118" cy="8621490"/>
          </a:xfrm>
          <a:prstGeom prst="ellipse">
            <a:avLst/>
          </a:prstGeom>
          <a:effectLst>
            <a:softEdge rad="901700"/>
          </a:effectLst>
        </p:spPr>
      </p:pic>
      <p:pic>
        <p:nvPicPr>
          <p:cNvPr id="4" name="Picture 3" descr="A cartoon of a person in a pirate garment&#10;&#10;Description automatically generated">
            <a:extLst>
              <a:ext uri="{FF2B5EF4-FFF2-40B4-BE49-F238E27FC236}">
                <a16:creationId xmlns:a16="http://schemas.microsoft.com/office/drawing/2014/main" id="{47104EF5-A561-E884-BF69-EDF5BD4978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43"/>
          <a:stretch/>
        </p:blipFill>
        <p:spPr>
          <a:xfrm>
            <a:off x="5888816" y="1336200"/>
            <a:ext cx="2243875" cy="217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4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2255</TotalTime>
  <Words>101</Words>
  <Application>Microsoft Office PowerPoint</Application>
  <PresentationFormat>On-screen Show (4:3)</PresentationFormat>
  <Paragraphs>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Baskerville Old Face</vt:lpstr>
      <vt:lpstr>Calibri</vt:lpstr>
      <vt:lpstr>Calibri Light</vt:lpstr>
      <vt:lpstr>Lucida Handwriting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Svenja Kuchenhoff</dc:creator>
  <cp:lastModifiedBy>Svenja Kuchenhoff</cp:lastModifiedBy>
  <cp:revision>18</cp:revision>
  <dcterms:created xsi:type="dcterms:W3CDTF">2023-07-30T10:04:18Z</dcterms:created>
  <dcterms:modified xsi:type="dcterms:W3CDTF">2023-09-04T10:37:07Z</dcterms:modified>
</cp:coreProperties>
</file>

<file path=docProps/thumbnail.jpeg>
</file>